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67" r:id="rId4"/>
    <p:sldId id="268" r:id="rId5"/>
    <p:sldId id="269" r:id="rId6"/>
    <p:sldId id="264" r:id="rId7"/>
    <p:sldId id="265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57"/>
    <p:restoredTop sz="94726"/>
  </p:normalViewPr>
  <p:slideViewPr>
    <p:cSldViewPr snapToGrid="0" snapToObjects="1">
      <p:cViewPr varScale="1">
        <p:scale>
          <a:sx n="98" d="100"/>
          <a:sy n="98" d="100"/>
        </p:scale>
        <p:origin x="200" y="7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AB65C1-FFD6-FD46-8789-3382C2E7ECF0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7CCB3-FA2C-7644-AF4B-AA1382916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7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Today, I’ll explain how Netflix organizes data and personalizes recommendations.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7CCB3-FA2C-7644-AF4B-AA13829168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195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Netflix structures its data using metadata and categorization to enhance recommendations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7CCB3-FA2C-7644-AF4B-AA13829168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29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If you watch 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Inception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Netflix suggests </a:t>
            </a:r>
            <a:r>
              <a:rPr lang="en-US" b="0" i="1" u="none" strike="noStrike" dirty="0">
                <a:solidFill>
                  <a:srgbClr val="000000"/>
                </a:solidFill>
                <a:effectLst/>
              </a:rPr>
              <a:t>Interstellar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(same director, genre). It also analyzes users with similar tastes to recommend popular choices.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7CCB3-FA2C-7644-AF4B-AA13829168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28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Netflix’s recommendation system is more than just movie suggestions—it’s a powerful example of how data shapes our digital experiences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7CCB3-FA2C-7644-AF4B-AA13829168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26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41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36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9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51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4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75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48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21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24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96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E5892-3459-7949-84A2-564E99FF4AE9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E0ECC-C6D8-D547-AD3D-2CC810725E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9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6EFC7BB-64AE-45E4-90F7-BA062F86E7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B5B51E-2110-4BFE-90CE-A5C01B48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8A99193B-9214-5004-7B58-5BAB1CCD3E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l="8642" r="2357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387056"/>
            <a:ext cx="6858000" cy="2513271"/>
          </a:xfrm>
        </p:spPr>
        <p:txBody>
          <a:bodyPr>
            <a:normAutofit/>
          </a:bodyPr>
          <a:lstStyle/>
          <a:p>
            <a:pPr algn="l"/>
            <a:r>
              <a:rPr lang="en-US" sz="4500" b="1" i="0" u="none" strike="noStrike" dirty="0">
                <a:solidFill>
                  <a:srgbClr val="FFFFFF"/>
                </a:solidFill>
                <a:effectLst/>
              </a:rPr>
              <a:t>How Does</a:t>
            </a:r>
            <a:r>
              <a:rPr lang="ko-KR" altLang="en-US" sz="4500" b="1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en-US" sz="4500" b="1" i="0" u="none" strike="noStrike" dirty="0">
                <a:solidFill>
                  <a:srgbClr val="FFFFFF"/>
                </a:solidFill>
                <a:effectLst/>
              </a:rPr>
              <a:t>Netflix</a:t>
            </a:r>
            <a:br>
              <a:rPr lang="en-US" sz="4500" b="1" i="0" u="none" strike="noStrike" dirty="0">
                <a:solidFill>
                  <a:srgbClr val="FFFFFF"/>
                </a:solidFill>
                <a:effectLst/>
              </a:rPr>
            </a:br>
            <a:r>
              <a:rPr lang="en-US" sz="4500" b="1" i="0" u="none" strike="noStrike" dirty="0">
                <a:solidFill>
                  <a:srgbClr val="FFFFFF"/>
                </a:solidFill>
                <a:effectLst/>
              </a:rPr>
              <a:t>Recommend</a:t>
            </a:r>
            <a:br>
              <a:rPr lang="en-US" sz="4500" b="1" dirty="0">
                <a:solidFill>
                  <a:srgbClr val="FFFFFF"/>
                </a:solidFill>
              </a:rPr>
            </a:br>
            <a:r>
              <a:rPr lang="en-US" sz="4500" b="1" i="0" u="none" strike="noStrike" dirty="0">
                <a:solidFill>
                  <a:srgbClr val="FFFFFF"/>
                </a:solidFill>
                <a:effectLst/>
              </a:rPr>
              <a:t>Movies to You?</a:t>
            </a:r>
            <a:endParaRPr lang="en-US" sz="4500" b="1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977" y="4072044"/>
            <a:ext cx="6841672" cy="1671567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FFFFFF"/>
                </a:solidFill>
              </a:rPr>
              <a:t>Minju</a:t>
            </a:r>
            <a:r>
              <a:rPr lang="en-US" b="1" dirty="0">
                <a:solidFill>
                  <a:srgbClr val="FFFFFF"/>
                </a:solidFill>
              </a:rPr>
              <a:t> Kim (Kimmy)</a:t>
            </a:r>
          </a:p>
        </p:txBody>
      </p:sp>
    </p:spTree>
    <p:extLst>
      <p:ext uri="{BB962C8B-B14F-4D97-AF65-F5344CB8AC3E}">
        <p14:creationId xmlns:p14="http://schemas.microsoft.com/office/powerpoint/2010/main" val="169736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44E8E4-C9DF-7642-3F51-142041A47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E30CD205-5253-7F35-A2E5-0DE2E7484E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2415BD8-C373-0525-C752-B20F2D75F335}"/>
              </a:ext>
            </a:extLst>
          </p:cNvPr>
          <p:cNvSpPr txBox="1">
            <a:spLocks/>
          </p:cNvSpPr>
          <p:nvPr/>
        </p:nvSpPr>
        <p:spPr>
          <a:xfrm>
            <a:off x="305845" y="71628"/>
            <a:ext cx="8624559" cy="6556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3300" b="1" dirty="0">
                <a:solidFill>
                  <a:schemeClr val="bg1"/>
                </a:solidFill>
              </a:rPr>
              <a:t>How</a:t>
            </a:r>
            <a:r>
              <a:rPr lang="ko-KR" altLang="en-US" sz="3300" b="1" dirty="0">
                <a:solidFill>
                  <a:schemeClr val="bg1"/>
                </a:solidFill>
              </a:rPr>
              <a:t> </a:t>
            </a:r>
            <a:r>
              <a:rPr lang="en-US" sz="3300" b="1" dirty="0">
                <a:solidFill>
                  <a:schemeClr val="bg1"/>
                </a:solidFill>
              </a:rPr>
              <a:t>Netflix Uses Data to Recommend Content?</a:t>
            </a:r>
            <a:endParaRPr lang="en-US" sz="33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6C1FCC-B5DB-08FC-F780-3D6CB36470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305845" y="826467"/>
            <a:ext cx="6700660" cy="5873271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852ED3-283C-BCB5-A721-EC0A1322DC37}"/>
              </a:ext>
            </a:extLst>
          </p:cNvPr>
          <p:cNvSpPr/>
          <p:nvPr/>
        </p:nvSpPr>
        <p:spPr>
          <a:xfrm>
            <a:off x="5089293" y="971477"/>
            <a:ext cx="3834426" cy="544448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 SCOPE: </a:t>
            </a:r>
            <a:r>
              <a:rPr lang="en-US" sz="1700" b="1" dirty="0"/>
              <a:t>d</a:t>
            </a:r>
            <a:r>
              <a:rPr lang="en-US" sz="1700" dirty="0"/>
              <a:t>ata of Netflix uses for recommendations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9220A5D-7611-35C4-FFAE-F20516175C97}"/>
              </a:ext>
            </a:extLst>
          </p:cNvPr>
          <p:cNvSpPr/>
          <p:nvPr/>
        </p:nvSpPr>
        <p:spPr>
          <a:xfrm>
            <a:off x="5089292" y="1942944"/>
            <a:ext cx="3834426" cy="544448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OUT OF SCOPE: </a:t>
            </a:r>
            <a:r>
              <a:rPr lang="en-US" sz="1700" b="1" dirty="0"/>
              <a:t>p</a:t>
            </a:r>
            <a:r>
              <a:rPr lang="en-US" sz="1700" dirty="0"/>
              <a:t>ersonal user information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0A8946A-33BD-AD94-FE84-72766C20C520}"/>
              </a:ext>
            </a:extLst>
          </p:cNvPr>
          <p:cNvSpPr/>
          <p:nvPr/>
        </p:nvSpPr>
        <p:spPr>
          <a:xfrm>
            <a:off x="465513" y="5502862"/>
            <a:ext cx="8464891" cy="1045764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✨UNIQUE POINT✨</a:t>
            </a:r>
          </a:p>
          <a:p>
            <a:pPr algn="ctr"/>
            <a:endParaRPr lang="en-US" sz="300" dirty="0"/>
          </a:p>
          <a:p>
            <a:pPr algn="ctr"/>
            <a:r>
              <a:rPr lang="en-US" sz="2200" dirty="0">
                <a:sym typeface="Wingdings" pitchFamily="2" charset="2"/>
              </a:rPr>
              <a:t>Netflix does NOT ask for manual preference </a:t>
            </a:r>
            <a:r>
              <a:rPr lang="ko-KR" altLang="en-US" sz="2200" dirty="0">
                <a:sym typeface="Wingdings" pitchFamily="2" charset="2"/>
              </a:rPr>
              <a:t>🙅🏻‍♀️</a:t>
            </a:r>
            <a:endParaRPr lang="en-US" altLang="ko-KR" sz="2200" dirty="0">
              <a:sym typeface="Wingdings" pitchFamily="2" charset="2"/>
            </a:endParaRPr>
          </a:p>
          <a:p>
            <a:pPr algn="ctr"/>
            <a:r>
              <a:rPr lang="en-US" sz="2200" dirty="0">
                <a:sym typeface="Wingdings" pitchFamily="2" charset="2"/>
              </a:rPr>
              <a:t>It only tracks user behavior </a:t>
            </a:r>
            <a:r>
              <a:rPr lang="ko-KR" altLang="en-US" sz="2200" dirty="0">
                <a:sym typeface="Wingdings" pitchFamily="2" charset="2"/>
              </a:rPr>
              <a:t>🙆🏻‍♀️</a:t>
            </a:r>
            <a:endParaRPr lang="en-US" sz="22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21938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D06F3-A136-1360-B7FD-2F966FE99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5C438066-C9F7-0412-21C7-0BBA34D3343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68AC0CA-E153-6943-4A3A-22FD76DC19C3}"/>
              </a:ext>
            </a:extLst>
          </p:cNvPr>
          <p:cNvSpPr txBox="1">
            <a:spLocks/>
          </p:cNvSpPr>
          <p:nvPr/>
        </p:nvSpPr>
        <p:spPr>
          <a:xfrm>
            <a:off x="17929" y="276386"/>
            <a:ext cx="9143980" cy="4948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</a:rPr>
              <a:t>Guide Principle</a:t>
            </a:r>
            <a:r>
              <a:rPr lang="en-US" altLang="ko-KR" sz="2800" b="1" dirty="0">
                <a:solidFill>
                  <a:schemeClr val="bg1"/>
                </a:solidFill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</a:rPr>
              <a:t>How Netflix Structures &amp; Organizes Content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DF85CC8-234F-6E5C-BBE1-EF74A09866BB}"/>
              </a:ext>
            </a:extLst>
          </p:cNvPr>
          <p:cNvSpPr/>
          <p:nvPr/>
        </p:nvSpPr>
        <p:spPr>
          <a:xfrm>
            <a:off x="2253001" y="1009250"/>
            <a:ext cx="4918764" cy="494891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🎬 Movie Metadata (Title, Genre, Director)</a:t>
            </a:r>
            <a:endParaRPr lang="en-US" sz="20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A5EFB96-E356-1A11-07B6-8DBE96285F73}"/>
              </a:ext>
            </a:extLst>
          </p:cNvPr>
          <p:cNvGrpSpPr/>
          <p:nvPr/>
        </p:nvGrpSpPr>
        <p:grpSpPr>
          <a:xfrm>
            <a:off x="1084728" y="1655067"/>
            <a:ext cx="6974541" cy="1416272"/>
            <a:chOff x="1084728" y="1655067"/>
            <a:chExt cx="6974541" cy="141627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F9FBDA7-9465-E4EB-4947-AD25AD69C2CD}"/>
                </a:ext>
              </a:extLst>
            </p:cNvPr>
            <p:cNvSpPr/>
            <p:nvPr/>
          </p:nvSpPr>
          <p:spPr>
            <a:xfrm>
              <a:off x="1084728" y="2533244"/>
              <a:ext cx="6974541" cy="538095"/>
            </a:xfrm>
            <a:prstGeom prst="roundRect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📊 User Engagement (Watch time, Rating, Clicks, Completion %)</a:t>
              </a:r>
              <a:endParaRPr lang="en-US" sz="2000" dirty="0"/>
            </a:p>
          </p:txBody>
        </p:sp>
        <p:sp>
          <p:nvSpPr>
            <p:cNvPr id="25" name="Down Arrow 24">
              <a:extLst>
                <a:ext uri="{FF2B5EF4-FFF2-40B4-BE49-F238E27FC236}">
                  <a16:creationId xmlns:a16="http://schemas.microsoft.com/office/drawing/2014/main" id="{56C6F049-A0E0-ED8F-EF29-161CF2F55077}"/>
                </a:ext>
              </a:extLst>
            </p:cNvPr>
            <p:cNvSpPr/>
            <p:nvPr/>
          </p:nvSpPr>
          <p:spPr>
            <a:xfrm>
              <a:off x="4331441" y="1655067"/>
              <a:ext cx="445256" cy="835819"/>
            </a:xfrm>
            <a:prstGeom prst="downArrow">
              <a:avLst>
                <a:gd name="adj1" fmla="val 50000"/>
                <a:gd name="adj2" fmla="val 50000"/>
              </a:avLst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24185CE-D990-69BB-6E69-7AA707741589}"/>
              </a:ext>
            </a:extLst>
          </p:cNvPr>
          <p:cNvGrpSpPr/>
          <p:nvPr/>
        </p:nvGrpSpPr>
        <p:grpSpPr>
          <a:xfrm>
            <a:off x="3452271" y="3224891"/>
            <a:ext cx="2409009" cy="1515780"/>
            <a:chOff x="3452271" y="3224891"/>
            <a:chExt cx="2409009" cy="1515780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7159B51-B0C4-F116-CD4B-9FBD89DC82BA}"/>
                </a:ext>
              </a:extLst>
            </p:cNvPr>
            <p:cNvSpPr/>
            <p:nvPr/>
          </p:nvSpPr>
          <p:spPr>
            <a:xfrm>
              <a:off x="3452271" y="4156723"/>
              <a:ext cx="2409009" cy="583948"/>
            </a:xfrm>
            <a:prstGeom prst="roundRect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🤖 AI Model Learns</a:t>
              </a:r>
              <a:endParaRPr lang="en-US" sz="2000" dirty="0"/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E334579F-CCD8-C706-659B-6255E1E9B53A}"/>
                </a:ext>
              </a:extLst>
            </p:cNvPr>
            <p:cNvSpPr/>
            <p:nvPr/>
          </p:nvSpPr>
          <p:spPr>
            <a:xfrm>
              <a:off x="4349370" y="3224891"/>
              <a:ext cx="445256" cy="835819"/>
            </a:xfrm>
            <a:prstGeom prst="downArrow">
              <a:avLst>
                <a:gd name="adj1" fmla="val 50000"/>
                <a:gd name="adj2" fmla="val 50000"/>
              </a:avLst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9D1893C-AB3D-044E-EC7C-9DD8636CB2D9}"/>
              </a:ext>
            </a:extLst>
          </p:cNvPr>
          <p:cNvGrpSpPr/>
          <p:nvPr/>
        </p:nvGrpSpPr>
        <p:grpSpPr>
          <a:xfrm>
            <a:off x="3147428" y="4898700"/>
            <a:ext cx="2849144" cy="1557154"/>
            <a:chOff x="3147428" y="4898700"/>
            <a:chExt cx="2849144" cy="1557154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34EF65D2-DA09-CED2-1E5F-8F56F9672F28}"/>
                </a:ext>
              </a:extLst>
            </p:cNvPr>
            <p:cNvSpPr/>
            <p:nvPr/>
          </p:nvSpPr>
          <p:spPr>
            <a:xfrm>
              <a:off x="3147428" y="5871906"/>
              <a:ext cx="2849144" cy="583948"/>
            </a:xfrm>
            <a:prstGeom prst="roundRect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🍿 Recommends Movies</a:t>
              </a:r>
              <a:endParaRPr lang="en-US" sz="2000" dirty="0"/>
            </a:p>
          </p:txBody>
        </p:sp>
        <p:sp>
          <p:nvSpPr>
            <p:cNvPr id="27" name="Down Arrow 26">
              <a:extLst>
                <a:ext uri="{FF2B5EF4-FFF2-40B4-BE49-F238E27FC236}">
                  <a16:creationId xmlns:a16="http://schemas.microsoft.com/office/drawing/2014/main" id="{FCBF03A7-BD0D-56C4-538F-46D6CB601B21}"/>
                </a:ext>
              </a:extLst>
            </p:cNvPr>
            <p:cNvSpPr/>
            <p:nvPr/>
          </p:nvSpPr>
          <p:spPr>
            <a:xfrm>
              <a:off x="4349370" y="4898700"/>
              <a:ext cx="445256" cy="835819"/>
            </a:xfrm>
            <a:prstGeom prst="downArrow">
              <a:avLst>
                <a:gd name="adj1" fmla="val 50000"/>
                <a:gd name="adj2" fmla="val 50000"/>
              </a:avLst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37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3D8E3-DC54-184A-DA01-6DD984AE5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F13E1897-93E1-9637-5BD4-067DCD53C9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F0F17D-372B-2253-67A3-A99604D1A210}"/>
              </a:ext>
            </a:extLst>
          </p:cNvPr>
          <p:cNvSpPr txBox="1">
            <a:spLocks/>
          </p:cNvSpPr>
          <p:nvPr/>
        </p:nvSpPr>
        <p:spPr>
          <a:xfrm>
            <a:off x="407899" y="255612"/>
            <a:ext cx="8328202" cy="5751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3000" b="1" dirty="0">
                <a:solidFill>
                  <a:schemeClr val="bg1"/>
                </a:solidFill>
              </a:rPr>
              <a:t>Authority Control</a:t>
            </a:r>
            <a:r>
              <a:rPr lang="en-US" altLang="ko-KR" sz="3000" b="1" dirty="0">
                <a:solidFill>
                  <a:schemeClr val="bg1"/>
                </a:solidFill>
              </a:rPr>
              <a:t>:</a:t>
            </a:r>
            <a:r>
              <a:rPr lang="ko-KR" altLang="en-US" sz="3000" b="1" dirty="0">
                <a:solidFill>
                  <a:schemeClr val="bg1"/>
                </a:solidFill>
              </a:rPr>
              <a:t> </a:t>
            </a:r>
            <a:r>
              <a:rPr lang="en-US" altLang="ko-KR" sz="3000" b="1" dirty="0">
                <a:solidFill>
                  <a:schemeClr val="bg1"/>
                </a:solidFill>
              </a:rPr>
              <a:t>How Netflix Categorizes Content</a:t>
            </a:r>
            <a:endParaRPr lang="en-US" sz="3000" dirty="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4CC6833-D43A-533F-B40A-11F650584B01}"/>
              </a:ext>
            </a:extLst>
          </p:cNvPr>
          <p:cNvGrpSpPr/>
          <p:nvPr/>
        </p:nvGrpSpPr>
        <p:grpSpPr>
          <a:xfrm>
            <a:off x="1548720" y="1313960"/>
            <a:ext cx="6046555" cy="2758039"/>
            <a:chOff x="1138181" y="932318"/>
            <a:chExt cx="6046555" cy="275803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D3E8EC4-5E56-E4DA-BB30-CC46E74FE30B}"/>
                </a:ext>
              </a:extLst>
            </p:cNvPr>
            <p:cNvSpPr/>
            <p:nvPr/>
          </p:nvSpPr>
          <p:spPr>
            <a:xfrm>
              <a:off x="5118376" y="1342795"/>
              <a:ext cx="2066360" cy="1937086"/>
            </a:xfrm>
            <a:prstGeom prst="ellipse">
              <a:avLst/>
            </a:prstGeom>
            <a:gradFill>
              <a:gsLst>
                <a:gs pos="74000">
                  <a:srgbClr val="C00000"/>
                </a:gs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Dynamic Tags &amp; Categories</a:t>
              </a:r>
            </a:p>
          </p:txBody>
        </p:sp>
        <p:sp>
          <p:nvSpPr>
            <p:cNvPr id="7" name="Multiply 6">
              <a:extLst>
                <a:ext uri="{FF2B5EF4-FFF2-40B4-BE49-F238E27FC236}">
                  <a16:creationId xmlns:a16="http://schemas.microsoft.com/office/drawing/2014/main" id="{A52FDB58-8087-DE02-E3C2-9DDE30C96B6E}"/>
                </a:ext>
              </a:extLst>
            </p:cNvPr>
            <p:cNvSpPr/>
            <p:nvPr/>
          </p:nvSpPr>
          <p:spPr>
            <a:xfrm>
              <a:off x="1138181" y="932318"/>
              <a:ext cx="2842034" cy="2758039"/>
            </a:xfrm>
            <a:prstGeom prst="mathMultiply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Universal Classification</a:t>
              </a:r>
            </a:p>
            <a:p>
              <a:pPr algn="ctr"/>
              <a:r>
                <a:rPr lang="en-US" dirty="0"/>
                <a:t>System</a:t>
              </a:r>
            </a:p>
          </p:txBody>
        </p:sp>
      </p:grp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7C8B9E2-16F8-5E23-CAE6-2FF6FC5088F3}"/>
              </a:ext>
            </a:extLst>
          </p:cNvPr>
          <p:cNvSpPr/>
          <p:nvPr/>
        </p:nvSpPr>
        <p:spPr>
          <a:xfrm>
            <a:off x="644338" y="4224173"/>
            <a:ext cx="7855320" cy="538095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Genres are NOT fixed</a:t>
            </a:r>
            <a:r>
              <a:rPr lang="en-US" sz="2000" dirty="0">
                <a:sym typeface="Wingdings" pitchFamily="2" charset="2"/>
              </a:rPr>
              <a:t> Personalized dynamically based on user behavior</a:t>
            </a:r>
            <a:endParaRPr lang="en-US" sz="20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69E717-B37F-5C5C-9ED5-3DFD66EF8EED}"/>
              </a:ext>
            </a:extLst>
          </p:cNvPr>
          <p:cNvGrpSpPr/>
          <p:nvPr/>
        </p:nvGrpSpPr>
        <p:grpSpPr>
          <a:xfrm>
            <a:off x="203947" y="830715"/>
            <a:ext cx="8736101" cy="5771673"/>
            <a:chOff x="-3610444" y="776927"/>
            <a:chExt cx="6925141" cy="577167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B037780-2850-CBA9-838A-3E98D9A0CD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610444" y="776927"/>
              <a:ext cx="6925141" cy="5771673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0984D92-D1B2-C2E4-6902-5D2D297D981E}"/>
                </a:ext>
              </a:extLst>
            </p:cNvPr>
            <p:cNvGrpSpPr/>
            <p:nvPr/>
          </p:nvGrpSpPr>
          <p:grpSpPr>
            <a:xfrm>
              <a:off x="-3478215" y="1098976"/>
              <a:ext cx="2096374" cy="4391150"/>
              <a:chOff x="1201262" y="1162735"/>
              <a:chExt cx="2096374" cy="4391150"/>
            </a:xfrm>
          </p:grpSpPr>
          <p:sp>
            <p:nvSpPr>
              <p:cNvPr id="17" name="Frame 16">
                <a:extLst>
                  <a:ext uri="{FF2B5EF4-FFF2-40B4-BE49-F238E27FC236}">
                    <a16:creationId xmlns:a16="http://schemas.microsoft.com/office/drawing/2014/main" id="{41A55555-AD77-5D57-6A8A-9765A0F1BC65}"/>
                  </a:ext>
                </a:extLst>
              </p:cNvPr>
              <p:cNvSpPr/>
              <p:nvPr/>
            </p:nvSpPr>
            <p:spPr>
              <a:xfrm>
                <a:off x="1205735" y="1162735"/>
                <a:ext cx="1107159" cy="271609"/>
              </a:xfrm>
              <a:prstGeom prst="frame">
                <a:avLst/>
              </a:prstGeom>
              <a:gradFill>
                <a:gsLst>
                  <a:gs pos="100000">
                    <a:srgbClr val="C00000"/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Frame 17">
                <a:extLst>
                  <a:ext uri="{FF2B5EF4-FFF2-40B4-BE49-F238E27FC236}">
                    <a16:creationId xmlns:a16="http://schemas.microsoft.com/office/drawing/2014/main" id="{82EE5BF6-BB32-6E9D-D7C6-9F355BB8AFAA}"/>
                  </a:ext>
                </a:extLst>
              </p:cNvPr>
              <p:cNvSpPr/>
              <p:nvPr/>
            </p:nvSpPr>
            <p:spPr>
              <a:xfrm>
                <a:off x="1215843" y="2563906"/>
                <a:ext cx="1270654" cy="231458"/>
              </a:xfrm>
              <a:prstGeom prst="frame">
                <a:avLst/>
              </a:prstGeom>
              <a:gradFill>
                <a:gsLst>
                  <a:gs pos="100000">
                    <a:srgbClr val="C00000"/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ame 18">
                <a:extLst>
                  <a:ext uri="{FF2B5EF4-FFF2-40B4-BE49-F238E27FC236}">
                    <a16:creationId xmlns:a16="http://schemas.microsoft.com/office/drawing/2014/main" id="{5848D8D8-F003-C15A-707D-4BFD55B57CB8}"/>
                  </a:ext>
                </a:extLst>
              </p:cNvPr>
              <p:cNvSpPr/>
              <p:nvPr/>
            </p:nvSpPr>
            <p:spPr>
              <a:xfrm>
                <a:off x="1201262" y="3956058"/>
                <a:ext cx="933780" cy="231458"/>
              </a:xfrm>
              <a:prstGeom prst="frame">
                <a:avLst/>
              </a:prstGeom>
              <a:gradFill>
                <a:gsLst>
                  <a:gs pos="100000">
                    <a:srgbClr val="C00000"/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Frame 19">
                <a:extLst>
                  <a:ext uri="{FF2B5EF4-FFF2-40B4-BE49-F238E27FC236}">
                    <a16:creationId xmlns:a16="http://schemas.microsoft.com/office/drawing/2014/main" id="{5D0F7F28-E983-6D05-2810-D65C416C8EAB}"/>
                  </a:ext>
                </a:extLst>
              </p:cNvPr>
              <p:cNvSpPr/>
              <p:nvPr/>
            </p:nvSpPr>
            <p:spPr>
              <a:xfrm>
                <a:off x="1201262" y="5274869"/>
                <a:ext cx="2096374" cy="279016"/>
              </a:xfrm>
              <a:prstGeom prst="frame">
                <a:avLst/>
              </a:prstGeom>
              <a:gradFill>
                <a:gsLst>
                  <a:gs pos="100000">
                    <a:srgbClr val="C00000"/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</a:gra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875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BEFB9C-4EBF-F03E-9A19-593402FC7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49BAD585-D324-C3C9-EF5A-37DDB02115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640FF5-8243-A8F7-B07B-3E7D14D74425}"/>
              </a:ext>
            </a:extLst>
          </p:cNvPr>
          <p:cNvSpPr txBox="1">
            <a:spLocks/>
          </p:cNvSpPr>
          <p:nvPr/>
        </p:nvSpPr>
        <p:spPr>
          <a:xfrm>
            <a:off x="303603" y="220718"/>
            <a:ext cx="8471637" cy="539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3000" b="1" dirty="0">
                <a:solidFill>
                  <a:schemeClr val="bg1"/>
                </a:solidFill>
              </a:rPr>
              <a:t>Identifiers Used: How Netflix Tracks Movies &amp; Users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2C2552-FCFB-1F66-5FD9-5DBF540A2CD0}"/>
              </a:ext>
            </a:extLst>
          </p:cNvPr>
          <p:cNvSpPr/>
          <p:nvPr/>
        </p:nvSpPr>
        <p:spPr>
          <a:xfrm>
            <a:off x="1395255" y="1145581"/>
            <a:ext cx="6288333" cy="539244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Movie ID: Tracks and categorizes every movie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5FB6706-0E57-9472-56B7-3FFBAFF73E30}"/>
              </a:ext>
            </a:extLst>
          </p:cNvPr>
          <p:cNvSpPr/>
          <p:nvPr/>
        </p:nvSpPr>
        <p:spPr>
          <a:xfrm>
            <a:off x="1395254" y="2012359"/>
            <a:ext cx="6288333" cy="539244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User ID: Helps personalize recommendations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B7BB12B-A147-5C6C-6A54-00FE781348DD}"/>
              </a:ext>
            </a:extLst>
          </p:cNvPr>
          <p:cNvSpPr/>
          <p:nvPr/>
        </p:nvSpPr>
        <p:spPr>
          <a:xfrm>
            <a:off x="303603" y="2902644"/>
            <a:ext cx="8625047" cy="539244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Device ID &amp; Viewing Session ID: Ensures seamless streaming across </a:t>
            </a:r>
            <a:r>
              <a:rPr lang="en-US" sz="2200" dirty="0" err="1"/>
              <a:t>devies</a:t>
            </a:r>
            <a:endParaRPr lang="en-US" sz="22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28ACEA2-6B22-0C98-4DD5-138EF5526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763407"/>
              </p:ext>
            </p:extLst>
          </p:nvPr>
        </p:nvGraphicFramePr>
        <p:xfrm>
          <a:off x="336181" y="3960142"/>
          <a:ext cx="8471637" cy="23384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9872">
                  <a:extLst>
                    <a:ext uri="{9D8B030D-6E8A-4147-A177-3AD203B41FA5}">
                      <a16:colId xmlns:a16="http://schemas.microsoft.com/office/drawing/2014/main" val="347587409"/>
                    </a:ext>
                  </a:extLst>
                </a:gridCol>
                <a:gridCol w="5621765">
                  <a:extLst>
                    <a:ext uri="{9D8B030D-6E8A-4147-A177-3AD203B41FA5}">
                      <a16:colId xmlns:a16="http://schemas.microsoft.com/office/drawing/2014/main" val="3528191400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Identifier Type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Examples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12420"/>
                  </a:ext>
                </a:extLst>
              </a:tr>
              <a:tr h="584621">
                <a:tc>
                  <a:txBody>
                    <a:bodyPr/>
                    <a:lstStyle/>
                    <a:p>
                      <a:pPr algn="ctr"/>
                      <a:endParaRPr lang="en-US" sz="200" dirty="0"/>
                    </a:p>
                    <a:p>
                      <a:pPr algn="ctr"/>
                      <a:r>
                        <a:rPr lang="en-US" sz="2200" dirty="0"/>
                        <a:t>Movie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Stranger Things </a:t>
                      </a:r>
                      <a:r>
                        <a:rPr lang="en-US" sz="2200" dirty="0">
                          <a:sym typeface="Wingdings" pitchFamily="2" charset="2"/>
                        </a:rPr>
                        <a:t> #101234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2538995"/>
                  </a:ext>
                </a:extLst>
              </a:tr>
              <a:tr h="584621">
                <a:tc>
                  <a:txBody>
                    <a:bodyPr/>
                    <a:lstStyle/>
                    <a:p>
                      <a:pPr algn="ctr"/>
                      <a:endParaRPr lang="en-US" sz="200" dirty="0"/>
                    </a:p>
                    <a:p>
                      <a:pPr algn="ctr"/>
                      <a:r>
                        <a:rPr lang="en-US" sz="2200" dirty="0"/>
                        <a:t>User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User Profile </a:t>
                      </a:r>
                      <a:r>
                        <a:rPr lang="en-US" sz="2200" dirty="0">
                          <a:sym typeface="Wingdings" pitchFamily="2" charset="2"/>
                        </a:rPr>
                        <a:t> #987654</a:t>
                      </a:r>
                      <a:endParaRPr 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819758"/>
                  </a:ext>
                </a:extLst>
              </a:tr>
              <a:tr h="584621">
                <a:tc>
                  <a:txBody>
                    <a:bodyPr/>
                    <a:lstStyle/>
                    <a:p>
                      <a:pPr algn="ctr"/>
                      <a:endParaRPr lang="en-US" sz="200" dirty="0"/>
                    </a:p>
                    <a:p>
                      <a:pPr algn="ctr"/>
                      <a:r>
                        <a:rPr lang="en-US" sz="2200" dirty="0"/>
                        <a:t>Viewing Session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Tracks where you passed a show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681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28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010A1-2869-F1CF-701E-FC6906C9C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6C7044F8-4791-9A4F-22E7-44B136C0EE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2282266-F8CB-46E8-F90D-01BAEED25219}"/>
              </a:ext>
            </a:extLst>
          </p:cNvPr>
          <p:cNvSpPr txBox="1">
            <a:spLocks/>
          </p:cNvSpPr>
          <p:nvPr/>
        </p:nvSpPr>
        <p:spPr>
          <a:xfrm>
            <a:off x="685804" y="92859"/>
            <a:ext cx="7772390" cy="7253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3500" b="1" dirty="0">
                <a:solidFill>
                  <a:schemeClr val="bg1"/>
                </a:solidFill>
              </a:rPr>
              <a:t>How Netflix Recommend System Works?</a:t>
            </a:r>
            <a:endParaRPr lang="en-US" sz="3500" dirty="0">
              <a:solidFill>
                <a:schemeClr val="bg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39E2F6F-6AD7-25ED-ECE7-DA5C9B6E5F27}"/>
              </a:ext>
            </a:extLst>
          </p:cNvPr>
          <p:cNvSpPr/>
          <p:nvPr/>
        </p:nvSpPr>
        <p:spPr>
          <a:xfrm>
            <a:off x="1257505" y="1566049"/>
            <a:ext cx="6628991" cy="544448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Content-Based Filtering 🎬: Recommend similar movies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06E6E61-EBEC-C53A-8D30-A20777DE5D19}"/>
              </a:ext>
            </a:extLst>
          </p:cNvPr>
          <p:cNvSpPr/>
          <p:nvPr/>
        </p:nvSpPr>
        <p:spPr>
          <a:xfrm>
            <a:off x="1257504" y="3172570"/>
            <a:ext cx="6628991" cy="544448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Collaborative Filtering 👥: Finds users with similar tastes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3EB8BCE-AA42-8595-CCEF-FFB1CDA9BC6B}"/>
              </a:ext>
            </a:extLst>
          </p:cNvPr>
          <p:cNvSpPr/>
          <p:nvPr/>
        </p:nvSpPr>
        <p:spPr>
          <a:xfrm>
            <a:off x="1257506" y="4779091"/>
            <a:ext cx="6628989" cy="544448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Hybrid Model 🔗: Combines both methods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60E920-64F5-7E27-8842-B333132CD7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37" y="803220"/>
            <a:ext cx="3911281" cy="58275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B2FC9B-8408-7415-6B3D-5D008D5BE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3918" y="803220"/>
            <a:ext cx="3911281" cy="5827596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9D42C55-C3A0-2A37-555E-FAB5DC7D2D2D}"/>
              </a:ext>
            </a:extLst>
          </p:cNvPr>
          <p:cNvSpPr/>
          <p:nvPr/>
        </p:nvSpPr>
        <p:spPr>
          <a:xfrm>
            <a:off x="2718277" y="3120746"/>
            <a:ext cx="4141989" cy="826337"/>
          </a:xfrm>
          <a:prstGeom prst="roundRect">
            <a:avLst/>
          </a:prstGeom>
          <a:gradFill>
            <a:gsLst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🔗 </a:t>
            </a:r>
            <a:r>
              <a:rPr lang="en-US" sz="2500" b="1" dirty="0"/>
              <a:t>Same Director &amp; Genre </a:t>
            </a:r>
            <a:r>
              <a:rPr lang="en-US" sz="2500" dirty="0"/>
              <a:t>🔗</a:t>
            </a:r>
          </a:p>
        </p:txBody>
      </p:sp>
    </p:spTree>
    <p:extLst>
      <p:ext uri="{BB962C8B-B14F-4D97-AF65-F5344CB8AC3E}">
        <p14:creationId xmlns:p14="http://schemas.microsoft.com/office/powerpoint/2010/main" val="342672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2668B-7C23-1CB1-C366-9E381C35A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v with a red light&#10;&#10;AI-generated content may be incorrect.">
            <a:extLst>
              <a:ext uri="{FF2B5EF4-FFF2-40B4-BE49-F238E27FC236}">
                <a16:creationId xmlns:a16="http://schemas.microsoft.com/office/drawing/2014/main" id="{4CC3DD49-BFCB-5B12-EEFD-0CF436F877B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rcRect l="8642" r="2357" b="-1"/>
          <a:stretch/>
        </p:blipFill>
        <p:spPr>
          <a:xfrm>
            <a:off x="20" y="10"/>
            <a:ext cx="9143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FB214CD-67C6-025B-EBC5-C99317322866}"/>
              </a:ext>
            </a:extLst>
          </p:cNvPr>
          <p:cNvSpPr txBox="1">
            <a:spLocks/>
          </p:cNvSpPr>
          <p:nvPr/>
        </p:nvSpPr>
        <p:spPr>
          <a:xfrm>
            <a:off x="879796" y="516157"/>
            <a:ext cx="7512404" cy="5444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5000" b="1" dirty="0">
                <a:solidFill>
                  <a:schemeClr val="bg1"/>
                </a:solidFill>
              </a:rPr>
              <a:t>CONCULSION</a:t>
            </a: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4E8C4EB-4028-D71F-C20E-454563182896}"/>
              </a:ext>
            </a:extLst>
          </p:cNvPr>
          <p:cNvSpPr/>
          <p:nvPr/>
        </p:nvSpPr>
        <p:spPr>
          <a:xfrm>
            <a:off x="505018" y="1576751"/>
            <a:ext cx="1847408" cy="1768253"/>
          </a:xfrm>
          <a:prstGeom prst="ellipse">
            <a:avLst/>
          </a:prstGeom>
          <a:gradFill>
            <a:gsLst>
              <a:gs pos="74000">
                <a:srgbClr val="C00000"/>
              </a:gs>
              <a:gs pos="100000">
                <a:srgbClr val="C0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User Behavior Tracking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B6594AD-0585-9021-197A-B71049FFC049}"/>
              </a:ext>
            </a:extLst>
          </p:cNvPr>
          <p:cNvGrpSpPr/>
          <p:nvPr/>
        </p:nvGrpSpPr>
        <p:grpSpPr>
          <a:xfrm>
            <a:off x="2445537" y="1576751"/>
            <a:ext cx="3112581" cy="1768253"/>
            <a:chOff x="2445537" y="1576751"/>
            <a:chExt cx="3112581" cy="176825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7205892-27FA-7758-2E37-4D91412742FA}"/>
                </a:ext>
              </a:extLst>
            </p:cNvPr>
            <p:cNvSpPr/>
            <p:nvPr/>
          </p:nvSpPr>
          <p:spPr>
            <a:xfrm>
              <a:off x="3579796" y="1576751"/>
              <a:ext cx="1978322" cy="1768253"/>
            </a:xfrm>
            <a:prstGeom prst="ellipse">
              <a:avLst/>
            </a:prstGeom>
            <a:gradFill>
              <a:gsLst>
                <a:gs pos="74000">
                  <a:srgbClr val="C00000"/>
                </a:gs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/>
                <a:t>ML Algorithms</a:t>
              </a:r>
            </a:p>
          </p:txBody>
        </p:sp>
        <p:sp>
          <p:nvSpPr>
            <p:cNvPr id="13" name="Plus 12">
              <a:extLst>
                <a:ext uri="{FF2B5EF4-FFF2-40B4-BE49-F238E27FC236}">
                  <a16:creationId xmlns:a16="http://schemas.microsoft.com/office/drawing/2014/main" id="{328CBE25-BEF6-AC4D-0C4E-E5853E9B4CBF}"/>
                </a:ext>
              </a:extLst>
            </p:cNvPr>
            <p:cNvSpPr/>
            <p:nvPr/>
          </p:nvSpPr>
          <p:spPr>
            <a:xfrm>
              <a:off x="2445537" y="1958081"/>
              <a:ext cx="1004047" cy="981336"/>
            </a:xfrm>
            <a:prstGeom prst="mathPlus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48CBE1E-95DC-7AD3-AA08-9738565D1A91}"/>
              </a:ext>
            </a:extLst>
          </p:cNvPr>
          <p:cNvGrpSpPr/>
          <p:nvPr/>
        </p:nvGrpSpPr>
        <p:grpSpPr>
          <a:xfrm>
            <a:off x="5875732" y="1594494"/>
            <a:ext cx="2950652" cy="1768253"/>
            <a:chOff x="5688330" y="1564623"/>
            <a:chExt cx="2950652" cy="176825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3F76916-1DC5-4134-3C03-8EB650C6AD2E}"/>
                </a:ext>
              </a:extLst>
            </p:cNvPr>
            <p:cNvSpPr/>
            <p:nvPr/>
          </p:nvSpPr>
          <p:spPr>
            <a:xfrm>
              <a:off x="6791574" y="1564623"/>
              <a:ext cx="1847408" cy="1768253"/>
            </a:xfrm>
            <a:prstGeom prst="ellipse">
              <a:avLst/>
            </a:prstGeom>
            <a:gradFill>
              <a:gsLst>
                <a:gs pos="74000">
                  <a:srgbClr val="C00000"/>
                </a:gs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00" dirty="0"/>
                <a:t>Hybrid Model</a:t>
              </a:r>
            </a:p>
          </p:txBody>
        </p:sp>
        <p:sp>
          <p:nvSpPr>
            <p:cNvPr id="14" name="Plus 13">
              <a:extLst>
                <a:ext uri="{FF2B5EF4-FFF2-40B4-BE49-F238E27FC236}">
                  <a16:creationId xmlns:a16="http://schemas.microsoft.com/office/drawing/2014/main" id="{11F050CA-0D64-4DB1-FC63-CDED0DA8B7A6}"/>
                </a:ext>
              </a:extLst>
            </p:cNvPr>
            <p:cNvSpPr/>
            <p:nvPr/>
          </p:nvSpPr>
          <p:spPr>
            <a:xfrm>
              <a:off x="5688330" y="1970209"/>
              <a:ext cx="1004047" cy="981336"/>
            </a:xfrm>
            <a:prstGeom prst="mathPlus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6659619-8DED-63D3-4829-B4A67EA531A3}"/>
              </a:ext>
            </a:extLst>
          </p:cNvPr>
          <p:cNvGrpSpPr/>
          <p:nvPr/>
        </p:nvGrpSpPr>
        <p:grpSpPr>
          <a:xfrm>
            <a:off x="1854666" y="3523883"/>
            <a:ext cx="5562664" cy="2804231"/>
            <a:chOff x="1854666" y="3523883"/>
            <a:chExt cx="5562664" cy="280423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65B3F8-35F8-A6A6-E387-850B19BC7557}"/>
                </a:ext>
              </a:extLst>
            </p:cNvPr>
            <p:cNvSpPr/>
            <p:nvPr/>
          </p:nvSpPr>
          <p:spPr>
            <a:xfrm>
              <a:off x="1854666" y="4804501"/>
              <a:ext cx="5562664" cy="1523613"/>
            </a:xfrm>
            <a:prstGeom prst="ellipse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/>
                <a:t>Personalized</a:t>
              </a:r>
            </a:p>
            <a:p>
              <a:pPr algn="ctr"/>
              <a:r>
                <a:rPr lang="en-US" sz="2500" dirty="0"/>
                <a:t>movie recommendation</a:t>
              </a:r>
            </a:p>
          </p:txBody>
        </p:sp>
        <p:sp>
          <p:nvSpPr>
            <p:cNvPr id="15" name="Equal 14">
              <a:extLst>
                <a:ext uri="{FF2B5EF4-FFF2-40B4-BE49-F238E27FC236}">
                  <a16:creationId xmlns:a16="http://schemas.microsoft.com/office/drawing/2014/main" id="{57BD0AAF-DACD-F1A8-6E8F-103692B61CA7}"/>
                </a:ext>
              </a:extLst>
            </p:cNvPr>
            <p:cNvSpPr/>
            <p:nvPr/>
          </p:nvSpPr>
          <p:spPr>
            <a:xfrm rot="5400000">
              <a:off x="4060841" y="3506124"/>
              <a:ext cx="1022317" cy="1057835"/>
            </a:xfrm>
            <a:prstGeom prst="mathEqual">
              <a:avLst/>
            </a:prstGeom>
            <a:gradFill>
              <a:gsLst>
                <a:gs pos="100000">
                  <a:srgbClr val="C00000"/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327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301</Words>
  <Application>Microsoft Macintosh PowerPoint</Application>
  <PresentationFormat>On-screen Show (4:3)</PresentationFormat>
  <Paragraphs>53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-webkit-standard</vt:lpstr>
      <vt:lpstr>Aptos</vt:lpstr>
      <vt:lpstr>Arial</vt:lpstr>
      <vt:lpstr>Calibri</vt:lpstr>
      <vt:lpstr>Wingdings</vt:lpstr>
      <vt:lpstr>Office Theme</vt:lpstr>
      <vt:lpstr>How Does Netflix Recommend Movies to You?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Organization Observation</dc:title>
  <dc:creator>Joseph Tennis</dc:creator>
  <cp:lastModifiedBy>MINJU KIM</cp:lastModifiedBy>
  <cp:revision>15</cp:revision>
  <dcterms:created xsi:type="dcterms:W3CDTF">2018-02-14T15:51:40Z</dcterms:created>
  <dcterms:modified xsi:type="dcterms:W3CDTF">2025-03-11T22:01:48Z</dcterms:modified>
</cp:coreProperties>
</file>

<file path=docProps/thumbnail.jpeg>
</file>